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16" name="Slide Number Placeholder 15"/>
          <p:cNvSpPr>
            <a:spLocks noGrp="1"/>
          </p:cNvSpPr>
          <p:nvPr>
            <p:ph type="sldNum" sz="quarter" idx="11"/>
          </p:nvPr>
        </p:nvSpPr>
        <p:spPr/>
        <p:txBody>
          <a:bodyPr/>
          <a:lstStyle/>
          <a:p>
            <a:fld id="{2CB3CE75-6F8E-4BEC-A892-8DD5AF5A91C1}" type="slidenum">
              <a:rPr lang="ro-RO" smtClean="0"/>
              <a:pPr/>
              <a:t>‹#›</a:t>
            </a:fld>
            <a:endParaRPr lang="ro-RO"/>
          </a:p>
        </p:txBody>
      </p:sp>
      <p:sp>
        <p:nvSpPr>
          <p:cNvPr id="17" name="Footer Placeholder 16"/>
          <p:cNvSpPr>
            <a:spLocks noGrp="1"/>
          </p:cNvSpPr>
          <p:nvPr>
            <p:ph type="ftr" sz="quarter" idx="12"/>
          </p:nvPr>
        </p:nvSpPr>
        <p:spPr/>
        <p:txBody>
          <a:bodyPr/>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CB3CE75-6F8E-4BEC-A892-8DD5AF5A91C1}"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CB3CE75-6F8E-4BEC-A892-8DD5AF5A91C1}"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C52208D-1A76-4C48-9349-7290EF21C38B}" type="datetimeFigureOut">
              <a:rPr lang="ro-RO" smtClean="0"/>
              <a:pPr/>
              <a:t>13.05.2012</a:t>
            </a:fld>
            <a:endParaRPr lang="ro-RO"/>
          </a:p>
        </p:txBody>
      </p:sp>
      <p:sp>
        <p:nvSpPr>
          <p:cNvPr id="15" name="Slide Number Placeholder 14"/>
          <p:cNvSpPr>
            <a:spLocks noGrp="1"/>
          </p:cNvSpPr>
          <p:nvPr>
            <p:ph type="sldNum" sz="quarter" idx="15"/>
          </p:nvPr>
        </p:nvSpPr>
        <p:spPr/>
        <p:txBody>
          <a:bodyPr/>
          <a:lstStyle>
            <a:lvl1pPr algn="ctr">
              <a:defRPr/>
            </a:lvl1pPr>
          </a:lstStyle>
          <a:p>
            <a:fld id="{2CB3CE75-6F8E-4BEC-A892-8DD5AF5A91C1}" type="slidenum">
              <a:rPr lang="ro-RO" smtClean="0"/>
              <a:pPr/>
              <a:t>‹#›</a:t>
            </a:fld>
            <a:endParaRPr lang="ro-RO"/>
          </a:p>
        </p:txBody>
      </p:sp>
      <p:sp>
        <p:nvSpPr>
          <p:cNvPr id="16" name="Footer Placeholder 15"/>
          <p:cNvSpPr>
            <a:spLocks noGrp="1"/>
          </p:cNvSpPr>
          <p:nvPr>
            <p:ph type="ftr" sz="quarter" idx="16"/>
          </p:nvPr>
        </p:nvSpPr>
        <p:spPr/>
        <p:txBody>
          <a:bodyPr/>
          <a:lstStyle/>
          <a:p>
            <a:endParaRPr lang="ro-RO"/>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CB3CE75-6F8E-4BEC-A892-8DD5AF5A91C1}" type="slidenum">
              <a:rPr lang="ro-RO" smtClean="0"/>
              <a:pPr/>
              <a:t>‹#›</a:t>
            </a:fld>
            <a:endParaRPr lang="ro-RO"/>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CB3CE75-6F8E-4BEC-A892-8DD5AF5A91C1}" type="slidenum">
              <a:rPr lang="ro-RO" smtClean="0"/>
              <a:pPr/>
              <a:t>‹#›</a:t>
            </a:fld>
            <a:endParaRPr lang="ro-RO"/>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CB3CE75-6F8E-4BEC-A892-8DD5AF5A91C1}" type="slidenum">
              <a:rPr lang="ro-RO" smtClean="0"/>
              <a:pPr/>
              <a:t>‹#›</a:t>
            </a:fld>
            <a:endParaRPr lang="ro-RO"/>
          </a:p>
        </p:txBody>
      </p:sp>
      <p:sp>
        <p:nvSpPr>
          <p:cNvPr id="8" name="Footer Placeholder 7"/>
          <p:cNvSpPr>
            <a:spLocks noGrp="1"/>
          </p:cNvSpPr>
          <p:nvPr>
            <p:ph type="ftr" sz="quarter" idx="11"/>
          </p:nvPr>
        </p:nvSpPr>
        <p:spPr/>
        <p:txBody>
          <a:bodyPr/>
          <a:lstStyle/>
          <a:p>
            <a:endParaRPr lang="ro-RO"/>
          </a:p>
        </p:txBody>
      </p:sp>
      <p:sp>
        <p:nvSpPr>
          <p:cNvPr id="7" name="Date Placeholder 6"/>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CB3CE75-6F8E-4BEC-A892-8DD5AF5A91C1}" type="slidenum">
              <a:rPr lang="ro-RO" smtClean="0"/>
              <a:pPr/>
              <a:t>‹#›</a:t>
            </a:fld>
            <a:endParaRPr lang="ro-RO"/>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CB3CE75-6F8E-4BEC-A892-8DD5AF5A91C1}"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C52208D-1A76-4C48-9349-7290EF21C38B}" type="datetimeFigureOut">
              <a:rPr lang="ro-RO" smtClean="0"/>
              <a:pPr/>
              <a:t>13.05.2012</a:t>
            </a:fld>
            <a:endParaRPr lang="ro-RO"/>
          </a:p>
        </p:txBody>
      </p:sp>
      <p:sp>
        <p:nvSpPr>
          <p:cNvPr id="9" name="Slide Number Placeholder 8"/>
          <p:cNvSpPr>
            <a:spLocks noGrp="1"/>
          </p:cNvSpPr>
          <p:nvPr>
            <p:ph type="sldNum" sz="quarter" idx="15"/>
          </p:nvPr>
        </p:nvSpPr>
        <p:spPr/>
        <p:txBody>
          <a:bodyPr/>
          <a:lstStyle/>
          <a:p>
            <a:fld id="{2CB3CE75-6F8E-4BEC-A892-8DD5AF5A91C1}" type="slidenum">
              <a:rPr lang="ro-RO" smtClean="0"/>
              <a:pPr/>
              <a:t>‹#›</a:t>
            </a:fld>
            <a:endParaRPr lang="ro-RO"/>
          </a:p>
        </p:txBody>
      </p:sp>
      <p:sp>
        <p:nvSpPr>
          <p:cNvPr id="10" name="Footer Placeholder 9"/>
          <p:cNvSpPr>
            <a:spLocks noGrp="1"/>
          </p:cNvSpPr>
          <p:nvPr>
            <p:ph type="ftr" sz="quarter" idx="16"/>
          </p:nvPr>
        </p:nvSpPr>
        <p:spPr/>
        <p:txBody>
          <a:bodyPr/>
          <a:lstStyle/>
          <a:p>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C52208D-1A76-4C48-9349-7290EF21C38B}" type="datetimeFigureOut">
              <a:rPr lang="ro-RO" smtClean="0"/>
              <a:pPr/>
              <a:t>13.05.2012</a:t>
            </a:fld>
            <a:endParaRPr lang="ro-RO"/>
          </a:p>
        </p:txBody>
      </p:sp>
      <p:sp>
        <p:nvSpPr>
          <p:cNvPr id="9" name="Slide Number Placeholder 8"/>
          <p:cNvSpPr>
            <a:spLocks noGrp="1"/>
          </p:cNvSpPr>
          <p:nvPr>
            <p:ph type="sldNum" sz="quarter" idx="11"/>
          </p:nvPr>
        </p:nvSpPr>
        <p:spPr/>
        <p:txBody>
          <a:bodyPr/>
          <a:lstStyle/>
          <a:p>
            <a:fld id="{2CB3CE75-6F8E-4BEC-A892-8DD5AF5A91C1}" type="slidenum">
              <a:rPr lang="ro-RO" smtClean="0"/>
              <a:pPr/>
              <a:t>‹#›</a:t>
            </a:fld>
            <a:endParaRPr lang="ro-RO"/>
          </a:p>
        </p:txBody>
      </p:sp>
      <p:sp>
        <p:nvSpPr>
          <p:cNvPr id="10" name="Footer Placeholder 9"/>
          <p:cNvSpPr>
            <a:spLocks noGrp="1"/>
          </p:cNvSpPr>
          <p:nvPr>
            <p:ph type="ftr" sz="quarter" idx="12"/>
          </p:nvPr>
        </p:nvSpPr>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C52208D-1A76-4C48-9349-7290EF21C38B}" type="datetimeFigureOut">
              <a:rPr lang="ro-RO" smtClean="0"/>
              <a:pPr/>
              <a:t>13.05.2012</a:t>
            </a:fld>
            <a:endParaRPr lang="ro-RO"/>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o-RO"/>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CB3CE75-6F8E-4BEC-A892-8DD5AF5A91C1}" type="slidenum">
              <a:rPr lang="ro-RO" smtClean="0"/>
              <a:pPr/>
              <a:t>‹#›</a:t>
            </a:fld>
            <a:endParaRPr lang="ro-RO"/>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o.wikipedia.org/wiki/Hyperlink" TargetMode="External"/><Relationship Id="rId7" Type="http://schemas.openxmlformats.org/officeDocument/2006/relationships/hyperlink" Target="http://ro.wikipedia.org/wiki/Opera_(browser)" TargetMode="External"/><Relationship Id="rId2" Type="http://schemas.openxmlformats.org/officeDocument/2006/relationships/hyperlink" Target="http://ro.wikipedia.org/wiki/Tim_Berners-Lee" TargetMode="External"/><Relationship Id="rId1" Type="http://schemas.openxmlformats.org/officeDocument/2006/relationships/slideLayout" Target="../slideLayouts/slideLayout2.xml"/><Relationship Id="rId6" Type="http://schemas.openxmlformats.org/officeDocument/2006/relationships/hyperlink" Target="http://ro.wikipedia.org/wiki/Browser#cite_note-browsershare-2" TargetMode="External"/><Relationship Id="rId5" Type="http://schemas.openxmlformats.org/officeDocument/2006/relationships/hyperlink" Target="http://ro.wikipedia.org/wiki/Browser#cite_note-searchenginejournal.com-1" TargetMode="External"/><Relationship Id="rId4" Type="http://schemas.openxmlformats.org/officeDocument/2006/relationships/hyperlink" Target="http://ro.wikipedia.org/wiki/CER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ro.wikipedia.org/wiki/Open_source" TargetMode="External"/><Relationship Id="rId2" Type="http://schemas.openxmlformats.org/officeDocument/2006/relationships/hyperlink" Target="http://ro.wikipedia.org/wiki/Funda%C8%9Bia_Mozilla" TargetMode="External"/><Relationship Id="rId1" Type="http://schemas.openxmlformats.org/officeDocument/2006/relationships/slideLayout" Target="../slideLayouts/slideLayout2.xml"/><Relationship Id="rId6" Type="http://schemas.openxmlformats.org/officeDocument/2006/relationships/hyperlink" Target="http://ro.wikipedia.org/wiki/Google_Chrome" TargetMode="External"/><Relationship Id="rId5" Type="http://schemas.openxmlformats.org/officeDocument/2006/relationships/hyperlink" Target="http://ro.wikipedia.org/wiki/Browser#cite_note-browsershare-2" TargetMode="External"/><Relationship Id="rId4" Type="http://schemas.openxmlformats.org/officeDocument/2006/relationships/hyperlink" Target="http://ro.wikipedia.org/wiki/Firefo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ro.wikipedia.org/wiki/HTTPS" TargetMode="External"/><Relationship Id="rId2" Type="http://schemas.openxmlformats.org/officeDocument/2006/relationships/hyperlink" Target="http://ro.wikipedia.org/wiki/HTTP" TargetMode="External"/><Relationship Id="rId1" Type="http://schemas.openxmlformats.org/officeDocument/2006/relationships/slideLayout" Target="../slideLayouts/slideLayout2.xml"/><Relationship Id="rId4" Type="http://schemas.openxmlformats.org/officeDocument/2006/relationships/hyperlink" Target="http://ro.wikipedia.org/wiki/FT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ro.wikipedia.org/wiki/Motor_de_c%C4%83utare" TargetMode="External"/><Relationship Id="rId2" Type="http://schemas.openxmlformats.org/officeDocument/2006/relationships/hyperlink" Target="http://ro.wikipedia.org/wiki/UR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ro.wikipedia.org/wiki/Maus" TargetMode="External"/><Relationship Id="rId2" Type="http://schemas.openxmlformats.org/officeDocument/2006/relationships/hyperlink" Target="http://ro.wikipedia.org/wiki/Hiperte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smtClean="0"/>
              <a:t>RUS ALICIA </a:t>
            </a:r>
            <a:endParaRPr lang="ro-RO" sz="3200" dirty="0"/>
          </a:p>
        </p:txBody>
      </p:sp>
      <p:sp>
        <p:nvSpPr>
          <p:cNvPr id="2" name="Title 1"/>
          <p:cNvSpPr>
            <a:spLocks noGrp="1"/>
          </p:cNvSpPr>
          <p:nvPr>
            <p:ph type="ctrTitle"/>
          </p:nvPr>
        </p:nvSpPr>
        <p:spPr/>
        <p:txBody>
          <a:bodyPr/>
          <a:lstStyle/>
          <a:p>
            <a:r>
              <a:rPr lang="en-US" sz="7200" dirty="0" smtClean="0"/>
              <a:t>BROWSER-UL</a:t>
            </a:r>
            <a:endParaRPr lang="ro-RO" sz="7200" dirty="0"/>
          </a:p>
        </p:txBody>
      </p:sp>
    </p:spTree>
  </p:cSld>
  <p:clrMapOvr>
    <a:masterClrMapping/>
  </p:clrMapOvr>
  <p:transition advClick="0" advTm="3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pPr>
            <a:r>
              <a:rPr lang="en-US" sz="2800" dirty="0" err="1" smtClean="0"/>
              <a:t>Programele</a:t>
            </a:r>
            <a:r>
              <a:rPr lang="en-US" sz="2800" dirty="0" smtClean="0"/>
              <a:t> de </a:t>
            </a:r>
            <a:r>
              <a:rPr lang="en-US" sz="2800" dirty="0" err="1" smtClean="0"/>
              <a:t>navigare</a:t>
            </a:r>
            <a:r>
              <a:rPr lang="en-US" sz="2800" dirty="0" smtClean="0"/>
              <a:t> </a:t>
            </a:r>
            <a:r>
              <a:rPr lang="en-US" sz="2800" dirty="0" err="1" smtClean="0"/>
              <a:t>pe</a:t>
            </a:r>
            <a:r>
              <a:rPr lang="en-US" sz="2800" dirty="0" smtClean="0"/>
              <a:t> internet se </a:t>
            </a:r>
            <a:r>
              <a:rPr lang="en-US" sz="2800" dirty="0" err="1" smtClean="0"/>
              <a:t>numesc</a:t>
            </a:r>
            <a:r>
              <a:rPr lang="en-US" sz="2800" dirty="0" smtClean="0"/>
              <a:t> </a:t>
            </a:r>
            <a:r>
              <a:rPr lang="en-US" sz="2800" b="1" dirty="0" err="1" smtClean="0"/>
              <a:t>browsere</a:t>
            </a:r>
            <a:r>
              <a:rPr lang="en-US" sz="2800" dirty="0" smtClean="0"/>
              <a:t>. </a:t>
            </a:r>
          </a:p>
          <a:p>
            <a:pPr>
              <a:lnSpc>
                <a:spcPct val="80000"/>
              </a:lnSpc>
            </a:pPr>
            <a:r>
              <a:rPr lang="ro-RO" sz="2800" b="1" dirty="0" smtClean="0"/>
              <a:t>Browser</a:t>
            </a:r>
            <a:r>
              <a:rPr lang="ro-RO" sz="2800" dirty="0" smtClean="0"/>
              <a:t>-ul este a aplicaţie (client) care permite unui utilizator să vizualizeze documente HTML de pe Web, să navigheze urmărind legăturile dintre ele şi să transfere fişiere. Aceste aplicaţii afişează atât textul cât şi grafica din aceste documente, redau fişierele audio şi video înglobate în documente.</a:t>
            </a:r>
          </a:p>
          <a:p>
            <a:pPr algn="just">
              <a:lnSpc>
                <a:spcPct val="80000"/>
              </a:lnSpc>
            </a:pPr>
            <a:r>
              <a:rPr lang="ro-RO" sz="2800" dirty="0" smtClean="0"/>
              <a:t>Un </a:t>
            </a:r>
            <a:r>
              <a:rPr lang="ro-RO" sz="2800" b="1" dirty="0" smtClean="0"/>
              <a:t>browser</a:t>
            </a:r>
            <a:r>
              <a:rPr lang="ro-RO" sz="2800" dirty="0" smtClean="0"/>
              <a:t> (explorator) este un produs software care oferă o interfaţă între utilizator şi serverul de web de pe Internet.</a:t>
            </a:r>
            <a:r>
              <a:rPr lang="en-US" sz="2400" dirty="0" smtClean="0"/>
              <a:t> </a:t>
            </a:r>
            <a:r>
              <a:rPr lang="en-US" sz="2400" dirty="0" err="1" smtClean="0"/>
              <a:t>Exemple</a:t>
            </a:r>
            <a:r>
              <a:rPr lang="en-US" sz="2400" dirty="0" smtClean="0"/>
              <a:t>: </a:t>
            </a:r>
          </a:p>
          <a:p>
            <a:pPr lvl="1" indent="354013">
              <a:lnSpc>
                <a:spcPct val="80000"/>
              </a:lnSpc>
              <a:buFont typeface="Arial" charset="0"/>
              <a:buChar char="•"/>
            </a:pPr>
            <a:r>
              <a:rPr lang="en-US" i="1" dirty="0" smtClean="0"/>
              <a:t>Internet Explorer </a:t>
            </a:r>
          </a:p>
          <a:p>
            <a:pPr lvl="1" indent="354013">
              <a:lnSpc>
                <a:spcPct val="80000"/>
              </a:lnSpc>
              <a:buFont typeface="Arial" charset="0"/>
              <a:buChar char="•"/>
            </a:pPr>
            <a:r>
              <a:rPr lang="ro-RO" i="1" dirty="0" smtClean="0"/>
              <a:t>Mozzila</a:t>
            </a:r>
            <a:endParaRPr lang="en-US" i="1" dirty="0" smtClean="0"/>
          </a:p>
          <a:p>
            <a:pPr lvl="1" indent="354013">
              <a:lnSpc>
                <a:spcPct val="80000"/>
              </a:lnSpc>
              <a:buFont typeface="Arial" charset="0"/>
              <a:buChar char="•"/>
            </a:pPr>
            <a:r>
              <a:rPr lang="en-US" i="1" dirty="0" smtClean="0"/>
              <a:t>Opera</a:t>
            </a:r>
          </a:p>
          <a:p>
            <a:pPr lvl="1" indent="354013">
              <a:lnSpc>
                <a:spcPct val="80000"/>
              </a:lnSpc>
              <a:buFont typeface="Arial" charset="0"/>
              <a:buChar char="•"/>
            </a:pPr>
            <a:r>
              <a:rPr lang="en-US" i="1" dirty="0" smtClean="0"/>
              <a:t>Chrome</a:t>
            </a:r>
          </a:p>
          <a:p>
            <a:pPr algn="just">
              <a:lnSpc>
                <a:spcPct val="80000"/>
              </a:lnSpc>
            </a:pPr>
            <a:endParaRPr lang="ro-RO" dirty="0"/>
          </a:p>
        </p:txBody>
      </p:sp>
      <p:sp>
        <p:nvSpPr>
          <p:cNvPr id="3" name="Title 2"/>
          <p:cNvSpPr>
            <a:spLocks noGrp="1"/>
          </p:cNvSpPr>
          <p:nvPr>
            <p:ph type="title"/>
          </p:nvPr>
        </p:nvSpPr>
        <p:spPr/>
        <p:txBody>
          <a:bodyPr/>
          <a:lstStyle/>
          <a:p>
            <a:r>
              <a:rPr lang="en-US" dirty="0" err="1" smtClean="0"/>
              <a:t>Defini</a:t>
            </a:r>
            <a:r>
              <a:rPr lang="ro-RO" dirty="0" smtClean="0"/>
              <a:t>ţie</a:t>
            </a:r>
            <a:endParaRPr lang="ro-RO"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500" fill="hold"/>
                                        <p:tgtEl>
                                          <p:spTgt spid="3"/>
                                        </p:tgtEl>
                                        <p:attrNameLst>
                                          <p:attrName>r</p:attrName>
                                        </p:attrNameLst>
                                      </p:cBhvr>
                                    </p:animRot>
                                  </p:childTnLst>
                                </p:cTn>
                              </p:par>
                            </p:childTnLst>
                          </p:cTn>
                        </p:par>
                        <p:par>
                          <p:cTn id="7" fill="hold">
                            <p:stCondLst>
                              <p:cond delay="500"/>
                            </p:stCondLst>
                            <p:childTnLst>
                              <p:par>
                                <p:cTn id="8" presetID="31" presetClass="entr" presetSubtype="0" fill="hold" nodeType="afterEffect">
                                  <p:stCondLst>
                                    <p:cond delay="0"/>
                                  </p:stCondLst>
                                  <p:iterate type="lt">
                                    <p:tmPct val="5000"/>
                                  </p:iterate>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p:cTn id="1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2" dur="5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3" dur="500"/>
                                        <p:tgtEl>
                                          <p:spTgt spid="2">
                                            <p:txEl>
                                              <p:pRg st="0" end="0"/>
                                            </p:txEl>
                                          </p:spTgt>
                                        </p:tgtEl>
                                      </p:cBhvr>
                                    </p:animEffect>
                                  </p:childTnLst>
                                </p:cTn>
                              </p:par>
                            </p:childTnLst>
                          </p:cTn>
                        </p:par>
                        <p:par>
                          <p:cTn id="14" fill="hold">
                            <p:stCondLst>
                              <p:cond delay="215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9" dur="5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0" dur="500"/>
                                        <p:tgtEl>
                                          <p:spTgt spid="2">
                                            <p:txEl>
                                              <p:pRg st="1" end="1"/>
                                            </p:txEl>
                                          </p:spTgt>
                                        </p:tgtEl>
                                      </p:cBhvr>
                                    </p:animEffect>
                                  </p:childTnLst>
                                </p:cTn>
                              </p:par>
                            </p:childTnLst>
                          </p:cTn>
                        </p:par>
                        <p:par>
                          <p:cTn id="21" fill="hold">
                            <p:stCondLst>
                              <p:cond delay="915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7" dur="500"/>
                                        <p:tgtEl>
                                          <p:spTgt spid="2">
                                            <p:txEl>
                                              <p:pRg st="2" end="2"/>
                                            </p:txEl>
                                          </p:spTgt>
                                        </p:tgtEl>
                                      </p:cBhvr>
                                    </p:animEffect>
                                  </p:childTnLst>
                                </p:cTn>
                              </p:par>
                            </p:childTnLst>
                          </p:cTn>
                        </p:par>
                        <p:par>
                          <p:cTn id="28" fill="hold">
                            <p:stCondLst>
                              <p:cond delay="12400"/>
                            </p:stCondLst>
                            <p:childTnLst>
                              <p:par>
                                <p:cTn id="29" presetID="31" presetClass="entr" presetSubtype="0" fill="hold" nodeType="afterEffect">
                                  <p:stCondLst>
                                    <p:cond delay="0"/>
                                  </p:stCondLst>
                                  <p:iterate type="lt">
                                    <p:tmPct val="5000"/>
                                  </p:iterate>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500"/>
                                        <p:tgtEl>
                                          <p:spTgt spid="2">
                                            <p:txEl>
                                              <p:pRg st="3" end="3"/>
                                            </p:txEl>
                                          </p:spTgt>
                                        </p:tgtEl>
                                      </p:cBhvr>
                                    </p:animEffect>
                                  </p:childTnLst>
                                </p:cTn>
                              </p:par>
                            </p:childTnLst>
                          </p:cTn>
                        </p:par>
                        <p:par>
                          <p:cTn id="35" fill="hold">
                            <p:stCondLst>
                              <p:cond delay="13275"/>
                            </p:stCondLst>
                            <p:childTnLst>
                              <p:par>
                                <p:cTn id="36" presetID="31" presetClass="entr" presetSubtype="0" fill="hold" nodeType="afterEffect">
                                  <p:stCondLst>
                                    <p:cond delay="0"/>
                                  </p:stCondLst>
                                  <p:iterate type="lt">
                                    <p:tmPct val="5000"/>
                                  </p:iterate>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1" dur="500"/>
                                        <p:tgtEl>
                                          <p:spTgt spid="2">
                                            <p:txEl>
                                              <p:pRg st="4" end="4"/>
                                            </p:txEl>
                                          </p:spTgt>
                                        </p:tgtEl>
                                      </p:cBhvr>
                                    </p:animEffect>
                                  </p:childTnLst>
                                </p:cTn>
                              </p:par>
                            </p:childTnLst>
                          </p:cTn>
                        </p:par>
                        <p:par>
                          <p:cTn id="42" fill="hold">
                            <p:stCondLst>
                              <p:cond delay="13925"/>
                            </p:stCondLst>
                            <p:childTnLst>
                              <p:par>
                                <p:cTn id="43" presetID="31" presetClass="entr" presetSubtype="0" fill="hold" nodeType="afterEffect">
                                  <p:stCondLst>
                                    <p:cond delay="0"/>
                                  </p:stCondLst>
                                  <p:iterate type="lt">
                                    <p:tmPct val="5000"/>
                                  </p:iterate>
                                  <p:childTnLst>
                                    <p:set>
                                      <p:cBhvr>
                                        <p:cTn id="44" dur="1" fill="hold">
                                          <p:stCondLst>
                                            <p:cond delay="0"/>
                                          </p:stCondLst>
                                        </p:cTn>
                                        <p:tgtEl>
                                          <p:spTgt spid="2">
                                            <p:txEl>
                                              <p:pRg st="5" end="5"/>
                                            </p:txEl>
                                          </p:spTgt>
                                        </p:tgtEl>
                                        <p:attrNameLst>
                                          <p:attrName>style.visibility</p:attrName>
                                        </p:attrNameLst>
                                      </p:cBhvr>
                                      <p:to>
                                        <p:strVal val="visible"/>
                                      </p:to>
                                    </p:set>
                                    <p:anim calcmode="lin" valueType="num">
                                      <p:cBhvr>
                                        <p:cTn id="4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7" dur="5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8" dur="500"/>
                                        <p:tgtEl>
                                          <p:spTgt spid="2">
                                            <p:txEl>
                                              <p:pRg st="5" end="5"/>
                                            </p:txEl>
                                          </p:spTgt>
                                        </p:tgtEl>
                                      </p:cBhvr>
                                    </p:animEffect>
                                  </p:childTnLst>
                                </p:cTn>
                              </p:par>
                            </p:childTnLst>
                          </p:cTn>
                        </p:par>
                        <p:par>
                          <p:cTn id="49" fill="hold">
                            <p:stCondLst>
                              <p:cond delay="14525"/>
                            </p:stCondLst>
                            <p:childTnLst>
                              <p:par>
                                <p:cTn id="50" presetID="31" presetClass="entr" presetSubtype="0" fill="hold" nodeType="afterEffect">
                                  <p:stCondLst>
                                    <p:cond delay="0"/>
                                  </p:stCondLst>
                                  <p:iterate type="lt">
                                    <p:tmPct val="5000"/>
                                  </p:iterate>
                                  <p:childTnLst>
                                    <p:set>
                                      <p:cBhvr>
                                        <p:cTn id="51" dur="1" fill="hold">
                                          <p:stCondLst>
                                            <p:cond delay="0"/>
                                          </p:stCondLst>
                                        </p:cTn>
                                        <p:tgtEl>
                                          <p:spTgt spid="2">
                                            <p:txEl>
                                              <p:pRg st="6" end="6"/>
                                            </p:txEl>
                                          </p:spTgt>
                                        </p:tgtEl>
                                        <p:attrNameLst>
                                          <p:attrName>style.visibility</p:attrName>
                                        </p:attrNameLst>
                                      </p:cBhvr>
                                      <p:to>
                                        <p:strVal val="visible"/>
                                      </p:to>
                                    </p:set>
                                    <p:anim calcmode="lin" valueType="num">
                                      <p:cBhvr>
                                        <p:cTn id="5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4" dur="5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Istoria browserelor web începe în 1991, când o varietate de tehnologii i-au permis lui </a:t>
            </a:r>
            <a:r>
              <a:rPr lang="vi-VN" dirty="0" smtClean="0">
                <a:hlinkClick r:id="rId2" tooltip="Tim Berners-Lee"/>
              </a:rPr>
              <a:t>Tim Berners-Lee</a:t>
            </a:r>
            <a:r>
              <a:rPr lang="vi-VN" dirty="0" smtClean="0"/>
              <a:t> să pună fundația primului browser web. Conceptul de </a:t>
            </a:r>
            <a:r>
              <a:rPr lang="vi-VN" dirty="0" smtClean="0">
                <a:hlinkClick r:id="rId3" tooltip="Hyperlink"/>
              </a:rPr>
              <a:t>hyperlink</a:t>
            </a:r>
            <a:r>
              <a:rPr lang="vi-VN" dirty="0" smtClean="0"/>
              <a:t> fusese deja introdus de Ted Nelson și Douglas Engelbart cu mult înainte de Tim Berners-Lee și de </a:t>
            </a:r>
            <a:r>
              <a:rPr lang="vi-VN" dirty="0" smtClean="0">
                <a:hlinkClick r:id="rId4" tooltip="CERN"/>
              </a:rPr>
              <a:t>CERN</a:t>
            </a:r>
            <a:r>
              <a:rPr lang="vi-VN" dirty="0" smtClean="0"/>
              <a:t>.</a:t>
            </a:r>
            <a:endParaRPr lang="ro-RO" dirty="0" smtClean="0"/>
          </a:p>
          <a:p>
            <a:r>
              <a:rPr lang="ro-RO" dirty="0" smtClean="0"/>
              <a:t>Internet Explorer a aparut in anul 1995.</a:t>
            </a:r>
            <a:r>
              <a:rPr lang="vi-VN" dirty="0" smtClean="0"/>
              <a:t> a ajuns să controleze în anul 2002 95 % din piața browserelor. </a:t>
            </a:r>
            <a:r>
              <a:rPr lang="vi-VN" baseline="30000" dirty="0" smtClean="0">
                <a:hlinkClick r:id="rId5"/>
              </a:rPr>
              <a:t>[2]</a:t>
            </a:r>
            <a:r>
              <a:rPr lang="vi-VN" dirty="0" smtClean="0"/>
              <a:t>În aprilie 2010, potrivit datelor Net Applicațion, Interenet Explorer deținea încă 60 % din piață.</a:t>
            </a:r>
            <a:r>
              <a:rPr lang="vi-VN" baseline="30000" dirty="0" smtClean="0">
                <a:hlinkClick r:id="rId6"/>
              </a:rPr>
              <a:t>[3]</a:t>
            </a:r>
            <a:endParaRPr lang="ro-RO" baseline="30000" dirty="0" smtClean="0"/>
          </a:p>
          <a:p>
            <a:r>
              <a:rPr lang="vi-VN" dirty="0" smtClean="0"/>
              <a:t>Browserul </a:t>
            </a:r>
            <a:r>
              <a:rPr lang="vi-VN" dirty="0" smtClean="0">
                <a:hlinkClick r:id="rId7" tooltip="Opera (browser)"/>
              </a:rPr>
              <a:t>Opera</a:t>
            </a:r>
            <a:r>
              <a:rPr lang="vi-VN" dirty="0" smtClean="0"/>
              <a:t> a apărut în 1996, și a atins o cotă de 2 % a pieței în aprilie 2010.</a:t>
            </a:r>
            <a:r>
              <a:rPr lang="vi-VN" baseline="30000" dirty="0" smtClean="0">
                <a:hlinkClick r:id="rId6"/>
              </a:rPr>
              <a:t>[3]</a:t>
            </a:r>
            <a:r>
              <a:rPr lang="vi-VN" dirty="0" smtClean="0"/>
              <a:t>. Este un browser foarte popular în piața telefoanelor mobile, fiind preinstalat pe mai mult de 40 de milioane de telefoane mobile</a:t>
            </a:r>
            <a:endParaRPr lang="ro-RO" dirty="0"/>
          </a:p>
        </p:txBody>
      </p:sp>
      <p:sp>
        <p:nvSpPr>
          <p:cNvPr id="3" name="Title 2"/>
          <p:cNvSpPr>
            <a:spLocks noGrp="1"/>
          </p:cNvSpPr>
          <p:nvPr>
            <p:ph type="title"/>
          </p:nvPr>
        </p:nvSpPr>
        <p:spPr/>
        <p:txBody>
          <a:bodyPr/>
          <a:lstStyle/>
          <a:p>
            <a:r>
              <a:rPr lang="ro-RO" dirty="0" smtClean="0"/>
              <a:t>Scurt istoric</a:t>
            </a:r>
            <a:endParaRPr lang="ro-RO" dirty="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par>
                          <p:cTn id="11" fill="hold">
                            <p:stCondLst>
                              <p:cond delay="1050"/>
                            </p:stCondLst>
                            <p:childTnLst>
                              <p:par>
                                <p:cTn id="12" presetID="47" presetClass="entr" presetSubtype="0"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50"/>
                            </p:stCondLst>
                            <p:childTnLst>
                              <p:par>
                                <p:cTn id="18" presetID="47" presetClass="entr" presetSubtype="0" fill="hold" grpId="0" nodeType="after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50"/>
                            </p:stCondLst>
                            <p:childTnLst>
                              <p:par>
                                <p:cTn id="24" presetID="47" presetClass="entr" presetSubtype="0" fill="hold" grpId="0" nodeType="after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În 1998 Netscape a lansat ceea ce avea să devină </a:t>
            </a:r>
            <a:r>
              <a:rPr lang="vi-VN" dirty="0" smtClean="0">
                <a:hlinkClick r:id="rId2" tooltip="Fundația Mozilla"/>
              </a:rPr>
              <a:t>Fundația Mozilla</a:t>
            </a:r>
            <a:r>
              <a:rPr lang="vi-VN" dirty="0" smtClean="0"/>
              <a:t>, într-un efort de a aduce pe piață un browser de tip </a:t>
            </a:r>
            <a:r>
              <a:rPr lang="vi-VN" i="1" dirty="0" smtClean="0">
                <a:hlinkClick r:id="rId3" tooltip="Open source"/>
              </a:rPr>
              <a:t>open source</a:t>
            </a:r>
            <a:r>
              <a:rPr lang="vi-VN" dirty="0" smtClean="0"/>
              <a:t>. Browserul se va materializa în cele din urmă în browserul </a:t>
            </a:r>
            <a:r>
              <a:rPr lang="vi-VN" dirty="0" smtClean="0">
                <a:hlinkClick r:id="rId4" tooltip="Firefox"/>
              </a:rPr>
              <a:t>Firefox</a:t>
            </a:r>
            <a:r>
              <a:rPr lang="vi-VN" dirty="0" smtClean="0"/>
              <a:t>. În aprile 2010 Firefox avea o cotă de piață de 25 %.</a:t>
            </a:r>
            <a:r>
              <a:rPr lang="vi-VN" baseline="30000" dirty="0" smtClean="0">
                <a:hlinkClick r:id="rId5"/>
              </a:rPr>
              <a:t>[3]</a:t>
            </a:r>
            <a:endParaRPr lang="ro-RO" baseline="30000" dirty="0" smtClean="0"/>
          </a:p>
          <a:p>
            <a:r>
              <a:rPr lang="vi-VN" dirty="0" smtClean="0"/>
              <a:t>Cel mai nou participant pe piața browserelor este </a:t>
            </a:r>
            <a:r>
              <a:rPr lang="vi-VN" dirty="0" smtClean="0">
                <a:hlinkClick r:id="rId6" tooltip="Google Chrome"/>
              </a:rPr>
              <a:t>Google Chrome</a:t>
            </a:r>
            <a:r>
              <a:rPr lang="vi-VN" dirty="0" smtClean="0"/>
              <a:t>, cu o piață de 7 % în aprilie 2010</a:t>
            </a:r>
            <a:r>
              <a:rPr lang="ro-RO" dirty="0" smtClean="0"/>
              <a:t>.</a:t>
            </a:r>
            <a:endParaRPr lang="ro-RO" dirty="0"/>
          </a:p>
        </p:txBody>
      </p:sp>
      <p:sp>
        <p:nvSpPr>
          <p:cNvPr id="3" name="Title 2"/>
          <p:cNvSpPr>
            <a:spLocks noGrp="1"/>
          </p:cNvSpPr>
          <p:nvPr>
            <p:ph type="title"/>
          </p:nvPr>
        </p:nvSpPr>
        <p:spPr/>
        <p:txBody>
          <a:bodyPr/>
          <a:lstStyle/>
          <a:p>
            <a:endParaRPr lang="ro-RO"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Browserele web funcționează pe baza anumitor protocoale, care îl leagă pe utilizator de paginile web stocate (definite) pe servere web specializate. Cele mai des folosite protocoale web sunt </a:t>
            </a:r>
            <a:r>
              <a:rPr lang="vi-VN" dirty="0" smtClean="0">
                <a:hlinkClick r:id="rId2" tooltip="HTTP"/>
              </a:rPr>
              <a:t>HTTP</a:t>
            </a:r>
            <a:r>
              <a:rPr lang="vi-VN" dirty="0" smtClean="0"/>
              <a:t>, </a:t>
            </a:r>
            <a:r>
              <a:rPr lang="vi-VN" dirty="0" smtClean="0">
                <a:hlinkClick r:id="rId3" tooltip="HTTPS"/>
              </a:rPr>
              <a:t>HTTPS</a:t>
            </a:r>
            <a:r>
              <a:rPr lang="vi-VN" dirty="0" smtClean="0"/>
              <a:t> și </a:t>
            </a:r>
            <a:r>
              <a:rPr lang="vi-VN" dirty="0" smtClean="0">
                <a:hlinkClick r:id="rId4" tooltip="FTP"/>
              </a:rPr>
              <a:t>FTP</a:t>
            </a:r>
            <a:r>
              <a:rPr lang="vi-VN" dirty="0" smtClean="0"/>
              <a:t>.</a:t>
            </a:r>
            <a:endParaRPr lang="ro-RO" dirty="0" smtClean="0"/>
          </a:p>
          <a:p>
            <a:r>
              <a:rPr lang="vi-VN" dirty="0" smtClean="0"/>
              <a:t>Un browser este alcătuit dintr-un set de programe care permite afișarea și manevrarea informațiilor bazate pe text, imagini și sunet precum și rularea unor programe pe care siturile web și documentele le pot include (applet-uri, scripturi). </a:t>
            </a:r>
            <a:endParaRPr lang="ro-RO" dirty="0" smtClean="0">
              <a:hlinkClick r:id="rId4" tooltip="FTP"/>
            </a:endParaRPr>
          </a:p>
        </p:txBody>
      </p:sp>
      <p:sp>
        <p:nvSpPr>
          <p:cNvPr id="3" name="Title 2"/>
          <p:cNvSpPr>
            <a:spLocks noGrp="1"/>
          </p:cNvSpPr>
          <p:nvPr>
            <p:ph type="title"/>
          </p:nvPr>
        </p:nvSpPr>
        <p:spPr/>
        <p:txBody>
          <a:bodyPr/>
          <a:lstStyle/>
          <a:p>
            <a:r>
              <a:rPr lang="ro-RO" dirty="0" smtClean="0"/>
              <a:t>Protocoale şi standarde</a:t>
            </a:r>
            <a:endParaRPr lang="ro-RO"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xEl>
                                              <p:pRg st="0" end="0"/>
                                            </p:txEl>
                                          </p:spTgt>
                                        </p:tgtEl>
                                      </p:cBhvr>
                                    </p:animEffect>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vi-VN" dirty="0" smtClean="0"/>
              <a:t>Fiecare browser are o casetă de text unde utilizatorul poate introduce adresa documentului sau a sitului dorit, adresă care este unică pe lume (univocă), numită (</a:t>
            </a:r>
            <a:r>
              <a:rPr lang="vi-VN" i="1" dirty="0" smtClean="0"/>
              <a:t>Uniform Resource Locator</a:t>
            </a:r>
            <a:r>
              <a:rPr lang="vi-VN" dirty="0" smtClean="0"/>
              <a:t> sau </a:t>
            </a:r>
            <a:r>
              <a:rPr lang="vi-VN" dirty="0" smtClean="0">
                <a:hlinkClick r:id="rId2" tooltip="URL"/>
              </a:rPr>
              <a:t>URL</a:t>
            </a:r>
            <a:r>
              <a:rPr lang="vi-VN" dirty="0" smtClean="0"/>
              <a:t>). În cazul în care utilizatorul nu cunoaște adresa exactă , el poate introduce drept "cheie de căutare" o porțiune mică de text specific pe care documentul ar trebui să îl conțină. Browserul transmite acest text unor aplicații speciale din web numite </a:t>
            </a:r>
            <a:r>
              <a:rPr lang="vi-VN" dirty="0" smtClean="0">
                <a:hlinkClick r:id="rId3" tooltip="Motor de căutare"/>
              </a:rPr>
              <a:t>motoare de căutare</a:t>
            </a:r>
            <a:r>
              <a:rPr lang="vi-VN" dirty="0" smtClean="0"/>
              <a:t>. Acestea caută în multitudinea de documente sau situri respectivul text, oferind apoi ca rezultat o listă de adrese care conțin textul căutat. Utilizatorului nu îi mai rămâne decât sa aleagă - eventual prin mai multe încercări - locația dorită. În realitate această listă de adrese poate fi uneori extrem de lungă, de ordinul sutelor de mii de linii sau chiar și mai lungă, caz în care este nevoie de o strategie de căutare mai exactă.</a:t>
            </a:r>
            <a:endParaRPr lang="ro-RO" dirty="0"/>
          </a:p>
        </p:txBody>
      </p:sp>
      <p:sp>
        <p:nvSpPr>
          <p:cNvPr id="3" name="Title 2"/>
          <p:cNvSpPr>
            <a:spLocks noGrp="1"/>
          </p:cNvSpPr>
          <p:nvPr>
            <p:ph type="title"/>
          </p:nvPr>
        </p:nvSpPr>
        <p:spPr/>
        <p:txBody>
          <a:bodyPr/>
          <a:lstStyle/>
          <a:p>
            <a:endParaRPr lang="ro-RO"/>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În general, documentele și paginile web pe care le afișează browserele sunt, la dorința autorilor lor, interconectate prin technologia </a:t>
            </a:r>
            <a:r>
              <a:rPr lang="vi-VN" dirty="0" smtClean="0">
                <a:hlinkClick r:id="rId2" tooltip="Hipertext"/>
              </a:rPr>
              <a:t>Hipertext</a:t>
            </a:r>
            <a:r>
              <a:rPr lang="vi-VN" dirty="0" smtClean="0"/>
              <a:t>, care permite saltul simplu de la un document sau sit la altul, printr-o simplă apăsare pe </a:t>
            </a:r>
            <a:r>
              <a:rPr lang="vi-VN" dirty="0" smtClean="0">
                <a:hlinkClick r:id="rId3" tooltip="Maus"/>
              </a:rPr>
              <a:t>maus</a:t>
            </a:r>
            <a:r>
              <a:rPr lang="vi-VN" dirty="0" smtClean="0"/>
              <a:t>.</a:t>
            </a:r>
            <a:endParaRPr lang="ro-RO" dirty="0"/>
          </a:p>
        </p:txBody>
      </p:sp>
      <p:sp>
        <p:nvSpPr>
          <p:cNvPr id="3" name="Title 2"/>
          <p:cNvSpPr>
            <a:spLocks noGrp="1"/>
          </p:cNvSpPr>
          <p:nvPr>
            <p:ph type="title"/>
          </p:nvPr>
        </p:nvSpPr>
        <p:spPr/>
        <p:txBody>
          <a:bodyPr/>
          <a:lstStyle/>
          <a:p>
            <a:endParaRPr lang="ro-RO"/>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219200"/>
          </a:xfrm>
        </p:spPr>
        <p:txBody>
          <a:bodyPr>
            <a:noAutofit/>
          </a:bodyPr>
          <a:lstStyle/>
          <a:p>
            <a:r>
              <a:rPr lang="ro-RO" sz="8800" smtClean="0"/>
              <a:t>       SFÂRŞIT</a:t>
            </a:r>
            <a:endParaRPr lang="ro-RO" sz="8800" dirty="0"/>
          </a:p>
        </p:txBody>
      </p:sp>
    </p:spTree>
  </p:cSld>
  <p:clrMapOvr>
    <a:masterClrMapping/>
  </p:clrMapOvr>
  <p:transition advClick="0" advTm="5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xit" presetSubtype="32" fill="hold" grpId="0" nodeType="afterEffect">
                                  <p:stCondLst>
                                    <p:cond delay="0"/>
                                  </p:stCondLst>
                                  <p:childTnLst>
                                    <p:anim calcmode="lin" valueType="num">
                                      <p:cBhvr>
                                        <p:cTn id="6" dur="3000"/>
                                        <p:tgtEl>
                                          <p:spTgt spid="2"/>
                                        </p:tgtEl>
                                        <p:attrNameLst>
                                          <p:attrName>ppt_w</p:attrName>
                                        </p:attrNameLst>
                                      </p:cBhvr>
                                      <p:tavLst>
                                        <p:tav tm="0">
                                          <p:val>
                                            <p:strVal val="ppt_w"/>
                                          </p:val>
                                        </p:tav>
                                        <p:tav tm="100000">
                                          <p:val>
                                            <p:fltVal val="0"/>
                                          </p:val>
                                        </p:tav>
                                      </p:tavLst>
                                    </p:anim>
                                    <p:anim calcmode="lin" valueType="num">
                                      <p:cBhvr>
                                        <p:cTn id="7" dur="3000"/>
                                        <p:tgtEl>
                                          <p:spTgt spid="2"/>
                                        </p:tgtEl>
                                        <p:attrNameLst>
                                          <p:attrName>ppt_h</p:attrName>
                                        </p:attrNameLst>
                                      </p:cBhvr>
                                      <p:tavLst>
                                        <p:tav tm="0">
                                          <p:val>
                                            <p:strVal val="ppt_h"/>
                                          </p:val>
                                        </p:tav>
                                        <p:tav tm="100000">
                                          <p:val>
                                            <p:fltVal val="0"/>
                                          </p:val>
                                        </p:tav>
                                      </p:tavLst>
                                    </p:anim>
                                    <p:set>
                                      <p:cBhvr>
                                        <p:cTn id="8"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48</TotalTime>
  <Words>499</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BROWSER-UL</vt:lpstr>
      <vt:lpstr>Definiţie</vt:lpstr>
      <vt:lpstr>Scurt istoric</vt:lpstr>
      <vt:lpstr>Slide 4</vt:lpstr>
      <vt:lpstr>Protocoale şi standarde</vt:lpstr>
      <vt:lpstr>Slide 6</vt:lpstr>
      <vt:lpstr>Slide 7</vt:lpstr>
      <vt:lpstr>       SFÂRŞIT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BROWSER-UL</dc:title>
  <dc:creator>user</dc:creator>
  <cp:lastModifiedBy>user</cp:lastModifiedBy>
  <cp:revision>7</cp:revision>
  <dcterms:created xsi:type="dcterms:W3CDTF">2012-03-26T15:48:57Z</dcterms:created>
  <dcterms:modified xsi:type="dcterms:W3CDTF">2012-05-13T17:07:17Z</dcterms:modified>
</cp:coreProperties>
</file>